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3"/>
  </p:notesMasterIdLst>
  <p:sldIdLst>
    <p:sldId id="256" r:id="rId2"/>
    <p:sldId id="258" r:id="rId3"/>
    <p:sldId id="302" r:id="rId4"/>
    <p:sldId id="300" r:id="rId5"/>
    <p:sldId id="376" r:id="rId6"/>
    <p:sldId id="374" r:id="rId7"/>
    <p:sldId id="303" r:id="rId8"/>
    <p:sldId id="375" r:id="rId9"/>
    <p:sldId id="352" r:id="rId10"/>
    <p:sldId id="355" r:id="rId11"/>
    <p:sldId id="259" r:id="rId12"/>
    <p:sldId id="304" r:id="rId13"/>
    <p:sldId id="260" r:id="rId14"/>
    <p:sldId id="305" r:id="rId15"/>
    <p:sldId id="306" r:id="rId16"/>
    <p:sldId id="309" r:id="rId17"/>
    <p:sldId id="310" r:id="rId18"/>
    <p:sldId id="312" r:id="rId19"/>
    <p:sldId id="313" r:id="rId20"/>
    <p:sldId id="314" r:id="rId21"/>
    <p:sldId id="347" r:id="rId22"/>
    <p:sldId id="363" r:id="rId23"/>
    <p:sldId id="311" r:id="rId24"/>
    <p:sldId id="315" r:id="rId25"/>
    <p:sldId id="320" r:id="rId26"/>
    <p:sldId id="316" r:id="rId27"/>
    <p:sldId id="317" r:id="rId28"/>
    <p:sldId id="339" r:id="rId29"/>
    <p:sldId id="350" r:id="rId30"/>
    <p:sldId id="351" r:id="rId31"/>
    <p:sldId id="356" r:id="rId32"/>
    <p:sldId id="340" r:id="rId33"/>
    <p:sldId id="319" r:id="rId34"/>
    <p:sldId id="323" r:id="rId35"/>
    <p:sldId id="357" r:id="rId36"/>
    <p:sldId id="327" r:id="rId37"/>
    <p:sldId id="324" r:id="rId38"/>
    <p:sldId id="325" r:id="rId39"/>
    <p:sldId id="328" r:id="rId40"/>
    <p:sldId id="326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41" r:id="rId49"/>
    <p:sldId id="342" r:id="rId50"/>
    <p:sldId id="343" r:id="rId51"/>
    <p:sldId id="367" r:id="rId52"/>
    <p:sldId id="344" r:id="rId53"/>
    <p:sldId id="345" r:id="rId54"/>
    <p:sldId id="348" r:id="rId55"/>
    <p:sldId id="369" r:id="rId56"/>
    <p:sldId id="365" r:id="rId57"/>
    <p:sldId id="362" r:id="rId58"/>
    <p:sldId id="359" r:id="rId59"/>
    <p:sldId id="346" r:id="rId60"/>
    <p:sldId id="349" r:id="rId61"/>
    <p:sldId id="364" r:id="rId62"/>
  </p:sldIdLst>
  <p:sldSz cx="9144000" cy="5143500" type="screen16x9"/>
  <p:notesSz cx="7102475" cy="9388475"/>
  <p:embeddedFontLst>
    <p:embeddedFont>
      <p:font typeface="Catamaran" panose="020B0604020202020204" charset="0"/>
      <p:regular r:id="rId64"/>
      <p:bold r:id="rId65"/>
    </p:embeddedFont>
    <p:embeddedFont>
      <p:font typeface="Lexend Deca" panose="020B0604020202020204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3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7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04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435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562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27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660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565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00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762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090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852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392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671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18463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239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c2006fb7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c2006fb7b_1_3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17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c2006fb7b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c2006fb7b_3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37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c2006fb7b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c2006fb7b_3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29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c2006fb7b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c2006fb7b_3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723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8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94800" y="1457275"/>
            <a:ext cx="47544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5400000">
            <a:off x="-187800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5400000">
            <a:off x="6776725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2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71" r:id="rId7"/>
    <p:sldLayoutId id="2147483672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.socrative.com/login/student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b.socrative.com/login/student/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dirty="0"/>
              <a:t>Clase 2</a:t>
            </a:r>
            <a:endParaRPr b="1"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680E4413-B2DF-BC7F-7809-C6D41FA4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250" y="3852144"/>
            <a:ext cx="4365114" cy="7071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C5212-07DC-9426-7238-42DFCB4C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67AB9D-C530-B2F1-424C-DCDAA1B07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DF385A-F6E2-A29B-A458-07A0C9C0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2" r="35845" b="14631"/>
          <a:stretch/>
        </p:blipFill>
        <p:spPr>
          <a:xfrm>
            <a:off x="1447439" y="0"/>
            <a:ext cx="6665153" cy="51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1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Numerización y medición </a:t>
            </a:r>
            <a:r>
              <a:rPr lang="en" sz="3600" dirty="0"/>
              <a:t>de la realidad social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de </a:t>
            </a:r>
            <a:r>
              <a:rPr lang="en" b="1" dirty="0"/>
              <a:t>sesión</a:t>
            </a:r>
            <a:endParaRPr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D</a:t>
            </a:r>
            <a:r>
              <a:rPr lang="en" sz="2400" dirty="0"/>
              <a:t>iscutir sobre implicancias del proceso de “medición” en Ciencias Sociales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2400" dirty="0"/>
              <a:t>Introducir al diseño de investigación cuantitativa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5306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1. La numerización de la realidad social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791850" y="1354050"/>
            <a:ext cx="5961500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Rasgo definitorio de la ‘estrategia’ de ISCUAN: utilización de números y </a:t>
            </a:r>
            <a:r>
              <a:rPr lang="es-CL" sz="2400" dirty="0" err="1"/>
              <a:t>variabilización</a:t>
            </a:r>
            <a:r>
              <a:rPr lang="es-CL" sz="2400" dirty="0"/>
              <a:t> de la realidad social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¿Qué implica trabajar con números?!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91850" y="228600"/>
            <a:ext cx="5085225" cy="1285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¿Qué implicancias tiene la utilización de números?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63076" y="1513735"/>
            <a:ext cx="4342250" cy="357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Teoría de la medición → formas de tratar a las variables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Técnica de codificación → instrumentos de recolección de información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998DA5E7-0D1C-D16F-5B67-64299517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026" y="1603280"/>
            <a:ext cx="4548679" cy="23880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F10D0F-E140-2E45-F710-51B0C86864C0}"/>
              </a:ext>
            </a:extLst>
          </p:cNvPr>
          <p:cNvSpPr txBox="1"/>
          <p:nvPr/>
        </p:nvSpPr>
        <p:spPr>
          <a:xfrm>
            <a:off x="8109130" y="3991291"/>
            <a:ext cx="9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-Mr. Robot</a:t>
            </a:r>
          </a:p>
        </p:txBody>
      </p:sp>
    </p:spTree>
    <p:extLst>
      <p:ext uri="{BB962C8B-B14F-4D97-AF65-F5344CB8AC3E}">
        <p14:creationId xmlns:p14="http://schemas.microsoft.com/office/powerpoint/2010/main" val="925771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91850" y="228600"/>
            <a:ext cx="5085225" cy="1285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¿Qué implicancias tiene la utilización de números?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63075" y="1513734"/>
            <a:ext cx="8790244" cy="3572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Procedimiento de traducción → operacionalización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Procedimiento de selección de sujetos → muestreo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 Procedimiento de análisis de información → estadística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Procedimiento de validación → jueces, técnicas estadísticas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021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2. ¿Qué es medir? ¿Por qué lo hacemos?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791850" y="1354050"/>
            <a:ext cx="5961500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Medir es asignar </a:t>
            </a:r>
            <a:r>
              <a:rPr lang="es-CL" sz="2400" u="sng" dirty="0"/>
              <a:t>números</a:t>
            </a:r>
            <a:r>
              <a:rPr lang="es-CL" sz="2400" dirty="0"/>
              <a:t> a </a:t>
            </a:r>
            <a:r>
              <a:rPr lang="es-CL" sz="2400" u="sng" dirty="0"/>
              <a:t>propiedades </a:t>
            </a:r>
            <a:r>
              <a:rPr lang="es-CL" sz="2400" dirty="0"/>
              <a:t>de los </a:t>
            </a:r>
            <a:r>
              <a:rPr lang="es-CL" sz="2400" u="sng" dirty="0"/>
              <a:t>sujetos</a:t>
            </a:r>
            <a:r>
              <a:rPr lang="es-CL" sz="2400" dirty="0"/>
              <a:t> que definimos analíticamente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2400" dirty="0"/>
              <a:t>Sentido de usar números: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1800" dirty="0"/>
              <a:t>Simplicidad: ideas claras y unívocas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1800" dirty="0"/>
              <a:t>Orden: unidimensional de menor a mayor a menor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L" sz="1800" dirty="0"/>
              <a:t>Distancia: tienen orden de distancia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247792" y="2703454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CD535-9354-C930-F29A-D5BBFC62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520175"/>
            <a:ext cx="6856875" cy="1217700"/>
          </a:xfrm>
        </p:spPr>
        <p:txBody>
          <a:bodyPr/>
          <a:lstStyle/>
          <a:p>
            <a:r>
              <a:rPr lang="es-CL" dirty="0"/>
              <a:t>2.1. La estrategia analítica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EADD97-2ABF-2CAE-2FF5-FFC43B1C6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93" y="2924905"/>
            <a:ext cx="8572500" cy="211887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L" sz="2400" dirty="0"/>
              <a:t>Medir es asignar números a propiedades de los sujetos que  definimos analíticamente → estrategia analítica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s-CL" sz="2200" dirty="0"/>
              <a:t>¿Qué propiedades?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400" dirty="0"/>
              <a:t>Se asignan números a propiedades de los sujetos que son definidas  analíticamente mediante un </a:t>
            </a:r>
            <a:r>
              <a:rPr lang="es-ES" sz="2400" u="sng" dirty="0"/>
              <a:t>proceso de abstracción</a:t>
            </a:r>
            <a:endParaRPr lang="es-CL" sz="2400" u="sng" dirty="0"/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D15F5A-0634-77BB-47AF-5607C211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8" t="66111" r="13703" b="17593"/>
          <a:stretch/>
        </p:blipFill>
        <p:spPr>
          <a:xfrm>
            <a:off x="1190061" y="1885950"/>
            <a:ext cx="6057901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2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63075" y="1422400"/>
            <a:ext cx="8841695" cy="3663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Propiedades/Variables tienen que  ser simples y distinguibles, para permitir que se aísle una parte de la complejidad mediante un número. </a:t>
            </a:r>
            <a:r>
              <a:rPr lang="es-ES" dirty="0" err="1"/>
              <a:t>E.g</a:t>
            </a:r>
            <a:r>
              <a:rPr lang="es-ES" dirty="0"/>
              <a:t>. Posición entorno a la legalización de la marihuana o el aborto.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Datos obtenidos, también deben ser lo más simples posibles (Si/No)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Supuesto: nada esencial se pierde en el proceso aunque </a:t>
            </a:r>
            <a:r>
              <a:rPr lang="es-ES" u="sng" dirty="0"/>
              <a:t>simplifiquemos la realidad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u="sng" dirty="0"/>
              <a:t>estadística</a:t>
            </a:r>
            <a:r>
              <a:rPr lang="es-ES" dirty="0"/>
              <a:t> permitiría </a:t>
            </a:r>
            <a:r>
              <a:rPr lang="es-ES" u="sng" dirty="0"/>
              <a:t>reconstruir la complejidad  perdida</a:t>
            </a:r>
            <a:endParaRPr lang="es-ES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Sin embargo, inevitablemente </a:t>
            </a:r>
            <a:r>
              <a:rPr lang="es-ES" u="sng" dirty="0"/>
              <a:t>se pierde la perspectiva global de los sujetos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En este contexto, la operación teórica se vuelve clave, en tanto medimos </a:t>
            </a:r>
            <a:r>
              <a:rPr lang="es-ES" u="sng" dirty="0"/>
              <a:t>constructos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290727" y="214277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29;p34">
            <a:extLst>
              <a:ext uri="{FF2B5EF4-FFF2-40B4-BE49-F238E27FC236}">
                <a16:creationId xmlns:a16="http://schemas.microsoft.com/office/drawing/2014/main" id="{729CB643-162B-6620-A0C8-665EF6CC63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286" y="448212"/>
            <a:ext cx="7945647" cy="9168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Consecuencias </a:t>
            </a:r>
            <a:r>
              <a:rPr lang="en" sz="2800" dirty="0"/>
              <a:t>de </a:t>
            </a:r>
            <a:r>
              <a:rPr lang="en" sz="2800" b="1" u="sng" dirty="0"/>
              <a:t>reducción</a:t>
            </a:r>
            <a:r>
              <a:rPr lang="en" sz="2800" dirty="0"/>
              <a:t> cuantativa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7350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1704" y="850430"/>
            <a:ext cx="8849222" cy="4235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La estrategia analítica tiene su raíz en el tipo de análisis estadístico que es posible realizar para nuestras variables, y que usa como base la </a:t>
            </a:r>
            <a:r>
              <a:rPr lang="es-ES" sz="1800" b="1" dirty="0"/>
              <a:t>‘matriz de datos’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290727" y="214277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7AF19E5-9977-467E-BE2F-F7A6655E5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5" t="30581" r="18298" b="41107"/>
          <a:stretch/>
        </p:blipFill>
        <p:spPr>
          <a:xfrm>
            <a:off x="1483309" y="1569155"/>
            <a:ext cx="6013897" cy="192663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A7579D-72A4-9778-0FF4-018BA1C901DE}"/>
              </a:ext>
            </a:extLst>
          </p:cNvPr>
          <p:cNvSpPr txBox="1"/>
          <p:nvPr/>
        </p:nvSpPr>
        <p:spPr>
          <a:xfrm>
            <a:off x="163075" y="3849959"/>
            <a:ext cx="8461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1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La matriz permite relacionar muchas propiedades de los mismos objetos/sujetos al mismo tiempo, y aplicar técnicas estadísticas al  estudio de los hechos sociales.</a:t>
            </a:r>
            <a:endParaRPr lang="es-CL" sz="1800" dirty="0">
              <a:solidFill>
                <a:schemeClr val="dk1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24148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321462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Sintesis sesión anterior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Numerización</a:t>
            </a:r>
            <a:r>
              <a:rPr lang="es-CL" dirty="0"/>
              <a:t> y medición 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 ideas de investigación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87" y="3840248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diseño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2.2. Teorías de la medición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670716" y="1233050"/>
            <a:ext cx="5961500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b="1" dirty="0"/>
              <a:t>Medición ordinaria: </a:t>
            </a:r>
            <a:r>
              <a:rPr lang="es-ES" dirty="0"/>
              <a:t>Contar propiedades discretas: cuantos objetos hay del tipo contado - CANTIDAD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b="1" dirty="0"/>
              <a:t>Medición fundamental: </a:t>
            </a:r>
            <a:r>
              <a:rPr lang="es-ES" dirty="0"/>
              <a:t>Teoría clásica de la Medición (Campbell) - MAGNITUD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Medir es </a:t>
            </a:r>
            <a:r>
              <a:rPr lang="es-ES" dirty="0">
                <a:sym typeface="Wingdings" panose="05000000000000000000" pitchFamily="2" charset="2"/>
              </a:rPr>
              <a:t> asignar números en función del número de </a:t>
            </a:r>
            <a:r>
              <a:rPr lang="es-ES" b="1" dirty="0">
                <a:sym typeface="Wingdings" panose="05000000000000000000" pitchFamily="2" charset="2"/>
              </a:rPr>
              <a:t>veces que cabe</a:t>
            </a:r>
            <a:r>
              <a:rPr lang="es-ES" dirty="0">
                <a:sym typeface="Wingdings" panose="05000000000000000000" pitchFamily="2" charset="2"/>
              </a:rPr>
              <a:t> una </a:t>
            </a:r>
            <a:r>
              <a:rPr lang="es-ES" b="1" dirty="0">
                <a:sym typeface="Wingdings" panose="05000000000000000000" pitchFamily="2" charset="2"/>
              </a:rPr>
              <a:t>unidad de medida </a:t>
            </a:r>
            <a:r>
              <a:rPr lang="es-ES" dirty="0">
                <a:sym typeface="Wingdings" panose="05000000000000000000" pitchFamily="2" charset="2"/>
              </a:rPr>
              <a:t>en el </a:t>
            </a:r>
            <a:r>
              <a:rPr lang="es-ES" b="1" dirty="0">
                <a:sym typeface="Wingdings" panose="05000000000000000000" pitchFamily="2" charset="2"/>
              </a:rPr>
              <a:t>objeto</a:t>
            </a:r>
            <a:r>
              <a:rPr lang="es-ES" dirty="0">
                <a:sym typeface="Wingdings" panose="05000000000000000000" pitchFamily="2" charset="2"/>
              </a:rPr>
              <a:t> que se quiere medir (la regla)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Implica: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u="sng" dirty="0">
                <a:sym typeface="Wingdings" panose="05000000000000000000" pitchFamily="2" charset="2"/>
              </a:rPr>
              <a:t>Arbitrariedad</a:t>
            </a:r>
            <a:r>
              <a:rPr lang="es-ES" dirty="0">
                <a:sym typeface="Wingdings" panose="05000000000000000000" pitchFamily="2" charset="2"/>
              </a:rPr>
              <a:t> en la selección de unidad de medida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u="sng" dirty="0">
                <a:sym typeface="Wingdings" panose="05000000000000000000" pitchFamily="2" charset="2"/>
              </a:rPr>
              <a:t>Baja aplicabilidad </a:t>
            </a:r>
            <a:r>
              <a:rPr lang="es-ES" dirty="0">
                <a:sym typeface="Wingdings" panose="05000000000000000000" pitchFamily="2" charset="2"/>
              </a:rPr>
              <a:t>en ciencias sociales 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CA0FFE-785A-DA11-A31D-A175096D7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2" t="1754" r="33153" b="2478"/>
          <a:stretch/>
        </p:blipFill>
        <p:spPr>
          <a:xfrm>
            <a:off x="34548" y="41902"/>
            <a:ext cx="504237" cy="49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5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230A6DF-C45D-ED2F-91E8-8480EE5F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6001"/>
            <a:ext cx="6607535" cy="417100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97C2DD-EA86-853E-8F6F-8FEC1B603482}"/>
              </a:ext>
            </a:extLst>
          </p:cNvPr>
          <p:cNvSpPr txBox="1"/>
          <p:nvPr/>
        </p:nvSpPr>
        <p:spPr>
          <a:xfrm>
            <a:off x="6531996" y="1864582"/>
            <a:ext cx="24330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Medición ordinaria: cantidades para variables discretas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Medición fundamental: magnitudes para variables continuas</a:t>
            </a:r>
          </a:p>
        </p:txBody>
      </p:sp>
    </p:spTree>
    <p:extLst>
      <p:ext uri="{BB962C8B-B14F-4D97-AF65-F5344CB8AC3E}">
        <p14:creationId xmlns:p14="http://schemas.microsoft.com/office/powerpoint/2010/main" val="1319199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C0541-AD5D-7052-C9AC-F678FD30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24665B-6BD6-E34D-073E-EDC207FE0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C3DA2F-B00E-6AA8-327C-464A26E6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2" t="11559" b="16159"/>
          <a:stretch/>
        </p:blipFill>
        <p:spPr>
          <a:xfrm>
            <a:off x="1064919" y="97837"/>
            <a:ext cx="6378810" cy="37178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1228D38-7E1F-09FE-8394-0C0F0B4C7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2" t="33509" b="25404"/>
          <a:stretch/>
        </p:blipFill>
        <p:spPr>
          <a:xfrm>
            <a:off x="1064919" y="2758979"/>
            <a:ext cx="6378811" cy="21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30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EB514-E687-FE04-FBC3-66C8C724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3827A7-D412-AF33-37C7-C864E307B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ABB480-3D6A-1E13-4E19-D03D5A637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2" t="12949" r="34198" b="55205"/>
          <a:stretch/>
        </p:blipFill>
        <p:spPr>
          <a:xfrm>
            <a:off x="0" y="0"/>
            <a:ext cx="7893097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DA1772C-41C8-50CC-7B21-4CE969E98943}"/>
              </a:ext>
            </a:extLst>
          </p:cNvPr>
          <p:cNvSpPr txBox="1"/>
          <p:nvPr/>
        </p:nvSpPr>
        <p:spPr>
          <a:xfrm>
            <a:off x="7770232" y="1983722"/>
            <a:ext cx="1373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Catamaran" panose="020B0604020202020204" charset="0"/>
                <a:cs typeface="Catamaran" panose="020B0604020202020204" charset="0"/>
              </a:rPr>
              <a:t>¿Qué teoría de la medición hay detrás?</a:t>
            </a:r>
          </a:p>
        </p:txBody>
      </p:sp>
    </p:spTree>
    <p:extLst>
      <p:ext uri="{BB962C8B-B14F-4D97-AF65-F5344CB8AC3E}">
        <p14:creationId xmlns:p14="http://schemas.microsoft.com/office/powerpoint/2010/main" val="3639838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18367" y="620889"/>
            <a:ext cx="8676713" cy="390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b="1" dirty="0"/>
              <a:t>Teoría representacional de la medición (Stanley Stevens, 1946)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Medir es </a:t>
            </a:r>
            <a:r>
              <a:rPr lang="es-ES" dirty="0">
                <a:sym typeface="Wingdings" panose="05000000000000000000" pitchFamily="2" charset="2"/>
              </a:rPr>
              <a:t>  una </a:t>
            </a:r>
            <a:r>
              <a:rPr lang="es-ES" b="1" u="sng" dirty="0">
                <a:sym typeface="Wingdings" panose="05000000000000000000" pitchFamily="2" charset="2"/>
              </a:rPr>
              <a:t>representación arbitraría </a:t>
            </a:r>
            <a:r>
              <a:rPr lang="es-ES" dirty="0">
                <a:sym typeface="Wingdings" panose="05000000000000000000" pitchFamily="2" charset="2"/>
              </a:rPr>
              <a:t>de relaciones entre propiedades.  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Mediante una regla que tiene significados específicos según lo que se esté observando. El 1 y el 2 puede ser hombre/mujer o apruebo/rechazo.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Se opera por  ‘reglas de asignación’ y se establecen diferentes ‘niveles de medida’: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Nominal (distinción)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Ordinal (orden)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ym typeface="Wingdings" panose="05000000000000000000" pitchFamily="2" charset="2"/>
              </a:rPr>
              <a:t>Intervalar</a:t>
            </a:r>
            <a:r>
              <a:rPr lang="es-ES" dirty="0">
                <a:sym typeface="Wingdings" panose="05000000000000000000" pitchFamily="2" charset="2"/>
              </a:rPr>
              <a:t> (distancia)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>
                <a:sym typeface="Wingdings" panose="05000000000000000000" pitchFamily="2" charset="2"/>
              </a:rPr>
              <a:t>Razón (0)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752103BC-BA00-9CB4-E080-8641E322F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9" t="33360" r="17518" b="13746"/>
          <a:stretch/>
        </p:blipFill>
        <p:spPr>
          <a:xfrm>
            <a:off x="4235915" y="2690056"/>
            <a:ext cx="4155492" cy="23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23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5A4E7-CFA8-7FE8-7091-CEAACE09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2" y="1116912"/>
            <a:ext cx="4360200" cy="841800"/>
          </a:xfrm>
        </p:spPr>
        <p:txBody>
          <a:bodyPr/>
          <a:lstStyle/>
          <a:p>
            <a:r>
              <a:rPr lang="es-ES" dirty="0"/>
              <a:t>Conteste el Quiz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1E4FF09-AC98-DFEE-E9B6-882DF7453598}"/>
              </a:ext>
            </a:extLst>
          </p:cNvPr>
          <p:cNvSpPr txBox="1"/>
          <p:nvPr/>
        </p:nvSpPr>
        <p:spPr>
          <a:xfrm>
            <a:off x="376419" y="1913829"/>
            <a:ext cx="470516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hlinkClick r:id="rId2"/>
              </a:rPr>
              <a:t>https://b.socrative.com/login/student/</a:t>
            </a:r>
            <a:endParaRPr lang="es-ES" sz="2000" dirty="0"/>
          </a:p>
          <a:p>
            <a:r>
              <a:rPr lang="es-ES" sz="3200" dirty="0"/>
              <a:t>SALA: CUANTI1</a:t>
            </a:r>
          </a:p>
          <a:p>
            <a:r>
              <a:rPr lang="es-ES" sz="3200" dirty="0"/>
              <a:t>INDIQUE SU NOMBRE Y CONTESTE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8DD1B2-D7ED-806B-B096-1F91C7ED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500062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22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18367" y="620889"/>
            <a:ext cx="8676713" cy="390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2400" b="1" dirty="0"/>
              <a:t>Implicancias teoría representacional de la medición </a:t>
            </a:r>
            <a:endParaRPr lang="es-ES" sz="2400" dirty="0">
              <a:sym typeface="Wingdings" panose="05000000000000000000" pitchFamily="2" charset="2"/>
            </a:endParaRP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No hay ‘unidades de medida’ (kilogramo, metro, etc.)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Los números son </a:t>
            </a:r>
            <a:r>
              <a:rPr lang="es-ES" sz="2400" b="1" dirty="0"/>
              <a:t>asignados de manera arbitraria </a:t>
            </a:r>
            <a:r>
              <a:rPr lang="es-ES" sz="2400" dirty="0"/>
              <a:t>mediante ‘reglas’.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Lo clave es más la </a:t>
            </a:r>
            <a:r>
              <a:rPr lang="es-ES" sz="2400" b="1" dirty="0"/>
              <a:t>‘relación’ entre números que los números en sí </a:t>
            </a:r>
            <a:r>
              <a:rPr lang="es-ES" sz="2400" dirty="0"/>
              <a:t>(lo importante es que los números representen ‘relaciones’ entre objetos)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La interpretación de los números es más ambigua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315525" y="257175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7150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077575" y="3912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2.C. Medición indirecta o medición por indices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74133" y="1418636"/>
            <a:ext cx="8263467" cy="3496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En las ciencias sociales la medición tiende a ser </a:t>
            </a:r>
            <a:r>
              <a:rPr lang="es-ES" sz="1800" b="1" dirty="0"/>
              <a:t>indirecta: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• ¿La razón?: medimos </a:t>
            </a:r>
            <a:r>
              <a:rPr lang="es-ES" sz="1800" b="1" dirty="0"/>
              <a:t>constructos latentes </a:t>
            </a:r>
            <a:r>
              <a:rPr lang="es-ES" sz="1800" dirty="0"/>
              <a:t>más que manifiestos (</a:t>
            </a:r>
            <a:r>
              <a:rPr lang="es-ES" sz="1800" dirty="0" err="1"/>
              <a:t>e.g</a:t>
            </a:r>
            <a:r>
              <a:rPr lang="es-ES" sz="1800" dirty="0"/>
              <a:t>. nivel de autoritarismo vs. altura o peso)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• ¿Cómo lo hacemos?: a través de indicadores indirectos → a esto le llamamos </a:t>
            </a:r>
            <a:r>
              <a:rPr lang="es-ES" sz="1800" b="1" dirty="0"/>
              <a:t>‘medición indirecta o medición por índices’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s-ES" sz="1800" dirty="0"/>
              <a:t>• ¿Qué procedimiento seguimos? → la medición indirecta se desarrolla mediante el </a:t>
            </a:r>
            <a:r>
              <a:rPr lang="es-ES" sz="1800" b="1" dirty="0"/>
              <a:t>‘proceso de operacionalización’</a:t>
            </a:r>
            <a:endParaRPr sz="18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983623" y="3279187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995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Las ideas </a:t>
            </a:r>
            <a:r>
              <a:rPr lang="en" sz="3600" dirty="0"/>
              <a:t>de Investigación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6090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A01B1-D01B-7578-56EC-789ABDF4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8BA9536-6286-A4D3-CC73-2E14111D6A9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AA4CA4E-473E-07B6-1A0E-C51BD8165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37DCAB-06E8-0C47-FE07-74C9EDE5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2" y="632656"/>
            <a:ext cx="8001171" cy="39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7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 anterior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A8206AF3-52F9-8320-A0B0-7C8113064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382137" y="395786"/>
            <a:ext cx="8355463" cy="4519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Ideas con potencial para iniciar investigación: 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intrigar, alentar y motivar al investigador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A veces son a pedido por campo educacional, académico o laboral.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De lo vago/confuso a lo específico que es investigable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Conocer antecedentes o estudios previos 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s-ES" sz="2400" dirty="0"/>
              <a:t>(Hernández-Sampieri &amp; Mendoza Torres, 2019)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983623" y="3279187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850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382137" y="395786"/>
            <a:ext cx="8355463" cy="4519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5 preguntas para desarrollar un proyecto de investigación: 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¿Tengo una idea?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¿Encuentro esa idea interesante? (motivación que de energía)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¿Otros/as encontrarán esa idea interesante? (discutir idea con pares, profesores, etc.)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¿Esa idea contribuye a mi campo de estudio? (qué se ha hecho?, qué puedo aportar?)</a:t>
            </a:r>
          </a:p>
          <a:p>
            <a:pPr lvl="1" indent="-457200" algn="l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s-ES" sz="2000" dirty="0"/>
              <a:t>¿Tengo tiempo, energía (y recursos) para realizarla?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s-ES" sz="2000" dirty="0"/>
              <a:t>(priorizar según intereses, habilidades, oportunidades y posibilidades)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s-ES" dirty="0"/>
              <a:t>https://www.nature.com/nature-index/news-blog/how-to-choose-your-next-research-project?s=09</a:t>
            </a:r>
          </a:p>
        </p:txBody>
      </p:sp>
    </p:spTree>
    <p:extLst>
      <p:ext uri="{BB962C8B-B14F-4D97-AF65-F5344CB8AC3E}">
        <p14:creationId xmlns:p14="http://schemas.microsoft.com/office/powerpoint/2010/main" val="2854525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El diseño </a:t>
            </a:r>
            <a:r>
              <a:rPr lang="en" sz="3600" dirty="0"/>
              <a:t>de Investigación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46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50224" y="1059273"/>
            <a:ext cx="8263467" cy="7187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4. Diseño y su formulación cuantitativa</a:t>
            </a:r>
            <a:br>
              <a:rPr lang="en" sz="2800" b="1" dirty="0"/>
            </a:b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474133" y="1418636"/>
            <a:ext cx="8263467" cy="3496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Distinción entre diseño y proyecto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‘proyecto de investigación’ (es un concepto más global; refiere al diseño, los recursos y el tiempo)</a:t>
            </a:r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‘diseño de la investigación’ (estrategia concreta para conseguir los objetivos de la investigación, parte clave del proyecto)</a:t>
            </a:r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004607" y="1909134"/>
            <a:ext cx="1670728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5839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7350FF-C887-EACB-9B86-03B06E935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35" t="28056" r="32737" b="18918"/>
          <a:stretch/>
        </p:blipFill>
        <p:spPr>
          <a:xfrm>
            <a:off x="1919807" y="152"/>
            <a:ext cx="5038225" cy="51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59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1A051-7C2B-E15E-476D-17C0A1E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77A5C4-8360-DA6D-481B-C0FDF97DC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EC340C-171F-E51E-6F2B-C6562DE5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90" y="0"/>
            <a:ext cx="4760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49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D788E-94D1-8557-620A-C5A64C72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170CD2-0F63-C5E8-4845-7DA14A587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CF8129-40F8-4C82-0117-5218A9AC1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13" t="37857" r="32428" b="14058"/>
          <a:stretch/>
        </p:blipFill>
        <p:spPr>
          <a:xfrm>
            <a:off x="1514723" y="186154"/>
            <a:ext cx="5514230" cy="49573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6C51B5-DA57-F676-6FE2-CFE547B3B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2" t="22956" r="32924" b="74757"/>
          <a:stretch/>
        </p:blipFill>
        <p:spPr>
          <a:xfrm>
            <a:off x="1514723" y="-38470"/>
            <a:ext cx="5545834" cy="2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59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5C5AD-43CF-FF3D-FF28-99EE918F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8EDA33-95E5-537B-CCDB-2C47D9CCE1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E01669-8FE0-0C72-8DBB-980EE58D1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4" t="17237" r="25266" b="30385"/>
          <a:stretch/>
        </p:blipFill>
        <p:spPr>
          <a:xfrm>
            <a:off x="723569" y="0"/>
            <a:ext cx="7454348" cy="51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63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6D942-C599-4D1F-B056-169515DB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B71839-FE78-607D-0B35-3533FF412F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8DC0F5-CD3F-C335-F433-BA3F8E4B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0" t="24270" r="24545" b="26648"/>
          <a:stretch/>
        </p:blipFill>
        <p:spPr>
          <a:xfrm>
            <a:off x="571213" y="23605"/>
            <a:ext cx="8001573" cy="50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88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828AE77-8D46-5072-5042-7752E76C0C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E0D548-0CF9-722A-DB85-5800688F1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14" t="11481" r="10555" b="10093"/>
          <a:stretch/>
        </p:blipFill>
        <p:spPr>
          <a:xfrm>
            <a:off x="1704975" y="0"/>
            <a:ext cx="6305550" cy="510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5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7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¿Qué vimos la clase pasada?</a:t>
            </a:r>
            <a:endParaRPr sz="6600" b="1" dirty="0"/>
          </a:p>
        </p:txBody>
      </p:sp>
      <p:cxnSp>
        <p:nvCxnSpPr>
          <p:cNvPr id="531" name="Google Shape;531;p47"/>
          <p:cNvCxnSpPr/>
          <p:nvPr/>
        </p:nvCxnSpPr>
        <p:spPr>
          <a:xfrm>
            <a:off x="2756850" y="3814900"/>
            <a:ext cx="3630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0027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4.1. Objetivos de proyecto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8B4C5C-3426-55D6-B3B2-8535F1DB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818" y="2335145"/>
            <a:ext cx="6088141" cy="2193122"/>
          </a:xfrm>
        </p:spPr>
        <p:txBody>
          <a:bodyPr/>
          <a:lstStyle/>
          <a:p>
            <a:pPr marL="139700" indent="0" algn="l"/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Representar a otro una idea de investigación de manera clara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Construir un relato coherente (el relato es siempre más lineal que la práctica)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Demostrar que el proyecto es factible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39525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15" y="560962"/>
            <a:ext cx="5400379" cy="1208204"/>
          </a:xfrm>
        </p:spPr>
        <p:txBody>
          <a:bodyPr/>
          <a:lstStyle/>
          <a:p>
            <a:r>
              <a:rPr lang="es-CL" sz="3600" dirty="0"/>
              <a:t>4.2.Etapas del diseño de investigación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8B4C5C-3426-55D6-B3B2-8535F1DB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815" y="1724789"/>
            <a:ext cx="6088141" cy="2193122"/>
          </a:xfrm>
        </p:spPr>
        <p:txBody>
          <a:bodyPr/>
          <a:lstStyle/>
          <a:p>
            <a:pPr marL="539750" indent="-400050" algn="l">
              <a:buAutoNum type="romanUcPeriod"/>
            </a:pPr>
            <a:r>
              <a:rPr lang="es-ES" sz="2400" dirty="0"/>
              <a:t>Especificación de la pregunta de investigación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Introducción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Planteamiento del problema y pregunta de investigación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Objetivos de la investigación</a:t>
            </a:r>
          </a:p>
          <a:p>
            <a:pPr marL="996950" lvl="1" indent="-400050" algn="l">
              <a:buFont typeface="Arial" panose="020B0604020202020204" pitchFamily="34" charset="0"/>
              <a:buChar char="•"/>
            </a:pPr>
            <a:r>
              <a:rPr lang="es-ES" sz="2000" dirty="0"/>
              <a:t>Relevancias</a:t>
            </a:r>
          </a:p>
        </p:txBody>
      </p:sp>
    </p:spTree>
    <p:extLst>
      <p:ext uri="{BB962C8B-B14F-4D97-AF65-F5344CB8AC3E}">
        <p14:creationId xmlns:p14="http://schemas.microsoft.com/office/powerpoint/2010/main" val="232026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145" y="1048839"/>
            <a:ext cx="4360200" cy="841800"/>
          </a:xfrm>
        </p:spPr>
        <p:txBody>
          <a:bodyPr/>
          <a:lstStyle/>
          <a:p>
            <a:r>
              <a:rPr lang="es-CL" sz="3600" dirty="0"/>
              <a:t>Etapas del diseño de investigación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8B4C5C-3426-55D6-B3B2-8535F1DB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843" y="1972547"/>
            <a:ext cx="6088141" cy="2193122"/>
          </a:xfrm>
        </p:spPr>
        <p:txBody>
          <a:bodyPr/>
          <a:lstStyle/>
          <a:p>
            <a:pPr marL="139700" indent="0" algn="l"/>
            <a:r>
              <a:rPr lang="es-ES" sz="2400" dirty="0"/>
              <a:t>II. Especificación de la posición teórica</a:t>
            </a:r>
          </a:p>
          <a:p>
            <a:pPr marL="139700" indent="0" algn="l"/>
            <a:endParaRPr lang="es-ES" sz="2400" dirty="0"/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/>
              <a:t>Estado del arte (marco teórico, o revisión bibliográfica)</a:t>
            </a:r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/>
              <a:t>Toma de posición</a:t>
            </a:r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FF0000"/>
                </a:solidFill>
              </a:rPr>
              <a:t>Definición de conceptos centrales y/o definición nominal de variables</a:t>
            </a:r>
          </a:p>
          <a:p>
            <a:pPr marL="457200"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FF0000"/>
                </a:solidFill>
              </a:rPr>
              <a:t>Hipótesis</a:t>
            </a:r>
          </a:p>
        </p:txBody>
      </p:sp>
    </p:spTree>
    <p:extLst>
      <p:ext uri="{BB962C8B-B14F-4D97-AF65-F5344CB8AC3E}">
        <p14:creationId xmlns:p14="http://schemas.microsoft.com/office/powerpoint/2010/main" val="1292940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694" y="2362974"/>
            <a:ext cx="5722431" cy="2348173"/>
          </a:xfrm>
        </p:spPr>
        <p:txBody>
          <a:bodyPr/>
          <a:lstStyle/>
          <a:p>
            <a:pPr algn="l"/>
            <a:r>
              <a:rPr lang="es-ES" sz="2000" dirty="0"/>
              <a:t>III. Especificación de la metodología: </a:t>
            </a:r>
          </a:p>
          <a:p>
            <a:pPr algn="l"/>
            <a:endParaRPr lang="es-E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Tipo de investigación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Tipo de diseño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Diseño de la muestra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Técnicas de producción de información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/>
              <a:t>Técnicas de análisis de información (plan de análisis)</a:t>
            </a:r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4270A16-30F6-408D-E437-0D94A1C8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363" y="1562100"/>
            <a:ext cx="4359275" cy="842963"/>
          </a:xfrm>
        </p:spPr>
        <p:txBody>
          <a:bodyPr/>
          <a:lstStyle/>
          <a:p>
            <a:r>
              <a:rPr lang="es-CL" sz="3600" dirty="0">
                <a:solidFill>
                  <a:srgbClr val="FF0000"/>
                </a:solidFill>
              </a:rPr>
              <a:t>Etapas del diseño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696508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25339-C0B1-E0E9-FA18-EF363D4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BDCA44-5C5B-8FBF-724D-88B763EBA6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22A7FA-0D41-9B9A-8FD9-1EEDDCA1A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13" t="15814" r="18987" b="18806"/>
          <a:stretch/>
        </p:blipFill>
        <p:spPr>
          <a:xfrm>
            <a:off x="1996173" y="31806"/>
            <a:ext cx="4949103" cy="51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1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955F3-11E0-C90E-E508-FFA0AA2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8" y="282999"/>
            <a:ext cx="8246946" cy="1217700"/>
          </a:xfrm>
        </p:spPr>
        <p:txBody>
          <a:bodyPr/>
          <a:lstStyle/>
          <a:p>
            <a:r>
              <a:rPr lang="es-CL" sz="3600" dirty="0"/>
              <a:t>El diseño de investigación cuantitativa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54C0C5-6C07-B7B7-C953-56CDFF515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F2626D-C27D-8009-CF56-AACBC930A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9" t="33702" r="20398" b="21812"/>
          <a:stretch/>
        </p:blipFill>
        <p:spPr>
          <a:xfrm>
            <a:off x="177678" y="1638121"/>
            <a:ext cx="7531883" cy="36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9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27C535-FE58-81BC-9C82-509B610F7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5" t="34396" r="21092" b="21314"/>
          <a:stretch/>
        </p:blipFill>
        <p:spPr>
          <a:xfrm>
            <a:off x="72711" y="339501"/>
            <a:ext cx="8998578" cy="43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9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9E2D285-F7BD-976C-BA4C-A6708ED75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1" t="23575" r="19443" b="32521"/>
          <a:stretch/>
        </p:blipFill>
        <p:spPr>
          <a:xfrm>
            <a:off x="-5027" y="357312"/>
            <a:ext cx="9154054" cy="44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72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6786-A2F6-DC5E-59FB-BD41F1B6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3" y="1254161"/>
            <a:ext cx="5159282" cy="945812"/>
          </a:xfrm>
        </p:spPr>
        <p:txBody>
          <a:bodyPr/>
          <a:lstStyle/>
          <a:p>
            <a:r>
              <a:rPr lang="es-CL" sz="4400" dirty="0"/>
              <a:t>4.3. El problema y La pregunta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15D8FE6-4337-31ED-2040-156EC23F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9301"/>
            <a:ext cx="4536219" cy="25516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FAAABD3-68F9-38D9-34E1-47582D49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19" y="2359301"/>
            <a:ext cx="4758290" cy="25516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4B0DC7B-D306-AAE0-52D6-95F40F8C49E8}"/>
              </a:ext>
            </a:extLst>
          </p:cNvPr>
          <p:cNvSpPr txBox="1"/>
          <p:nvPr/>
        </p:nvSpPr>
        <p:spPr>
          <a:xfrm>
            <a:off x="2894275" y="4872253"/>
            <a:ext cx="167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- Terror en Tokio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71989BE-1A06-9FC9-B3EB-603E534DFFE7}"/>
              </a:ext>
            </a:extLst>
          </p:cNvPr>
          <p:cNvSpPr txBox="1"/>
          <p:nvPr/>
        </p:nvSpPr>
        <p:spPr>
          <a:xfrm>
            <a:off x="7521934" y="4872253"/>
            <a:ext cx="167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- </a:t>
            </a:r>
            <a:r>
              <a:rPr lang="es-CL" dirty="0" err="1">
                <a:latin typeface="Catamaran" panose="020B0604020202020204" charset="0"/>
                <a:cs typeface="Catamaran" panose="020B0604020202020204" charset="0"/>
              </a:rPr>
              <a:t>Shibasaki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57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303" y="731520"/>
            <a:ext cx="7665057" cy="40551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¿Qué constituye una buena pregunta de investigación?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No debe ser ni demasiado amplia (imposible) ni demasiado específica (irrelevante)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Deben estar claramente definidos: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El objeto de estudio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Los conceptos y/o variables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Los sujetos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El tiempo</a:t>
            </a:r>
          </a:p>
          <a:p>
            <a:pPr marL="914400"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El espacio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Debe tener alguna conexión con la teoría y la investigación existente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Debe ser capaz de hacer alguna contribución original (relevante en ámbitos académicos)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8060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CBB15-E63C-B99C-1CE3-363A1C7E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742EB2-7A26-DA0D-19AD-88CEC8D2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00" y="39700"/>
            <a:ext cx="6544716" cy="49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99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85" y="417443"/>
            <a:ext cx="7665057" cy="40551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1800" dirty="0"/>
              <a:t>Ejemplos de preguntas de investigación que no pueden ser estudiadas empíricamente:</a:t>
            </a:r>
          </a:p>
          <a:p>
            <a:pPr marL="139700" indent="0" algn="l"/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¿Cuáles son las causas verdaderas que explican el quiebre de la democracia en Chile en 1973?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Imposibles de responder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¿Qué variables socioculturales se asocian al proceso de despolitización de los chilenos?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Muy generales</a:t>
            </a:r>
          </a:p>
          <a:p>
            <a:pPr marL="596900" lvl="1" indent="0" algn="l">
              <a:spcBef>
                <a:spcPts val="0"/>
              </a:spcBef>
            </a:pP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12203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85" y="417443"/>
            <a:ext cx="7665057" cy="40551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¿Cuál es la relación entre nivel educacional y consumo cultural en el Chile moderno?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Sin sujeto de estudio definido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¿En qué se diferencia el modo de vivir de católicos y evangélicos?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Sin objeto de estudio definido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lvl="1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¿Cuál es la opinión de los narcotraficantes chilenos frente a la nueva ley de consumo de drogas?</a:t>
            </a:r>
          </a:p>
          <a:p>
            <a:pPr lvl="2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/>
              <a:t>Con problemas de acceso</a:t>
            </a:r>
          </a:p>
          <a:p>
            <a:pPr marL="596900" lvl="1" indent="0" algn="l">
              <a:spcBef>
                <a:spcPts val="0"/>
              </a:spcBef>
            </a:pP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60129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202" y="1307989"/>
            <a:ext cx="7665057" cy="4055165"/>
          </a:xfrm>
        </p:spPr>
        <p:txBody>
          <a:bodyPr/>
          <a:lstStyle/>
          <a:p>
            <a:pPr marL="596900" lvl="1" indent="0" algn="l">
              <a:spcBef>
                <a:spcPts val="0"/>
              </a:spcBef>
            </a:pPr>
            <a:r>
              <a:rPr lang="es-ES" sz="1600" dirty="0"/>
              <a:t>Ejemplos de preguntas de investigación que sí pueden ser estudiadas empíricamente:</a:t>
            </a:r>
          </a:p>
          <a:p>
            <a:pPr marL="596900" lvl="1" indent="0" algn="l">
              <a:spcBef>
                <a:spcPts val="0"/>
              </a:spcBef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¿Qué </a:t>
            </a:r>
            <a:r>
              <a:rPr lang="es-ES" sz="1600" u="sng" dirty="0"/>
              <a:t>representaciones tienen sobre la “política” </a:t>
            </a:r>
            <a:r>
              <a:rPr lang="es-ES" sz="1600" dirty="0"/>
              <a:t>los </a:t>
            </a:r>
            <a:r>
              <a:rPr lang="es-ES" sz="1600" u="sng" dirty="0"/>
              <a:t>estudiantes secundarios </a:t>
            </a:r>
            <a:r>
              <a:rPr lang="es-ES" sz="1600" dirty="0"/>
              <a:t>de la </a:t>
            </a:r>
            <a:r>
              <a:rPr lang="es-ES" sz="1600" u="sng" dirty="0"/>
              <a:t>Región de Valparaíso </a:t>
            </a:r>
            <a:r>
              <a:rPr lang="es-ES" sz="1600" dirty="0"/>
              <a:t>en la </a:t>
            </a:r>
            <a:r>
              <a:rPr lang="es-ES" sz="1600" u="sng" dirty="0"/>
              <a:t>actualidad</a:t>
            </a:r>
            <a:r>
              <a:rPr lang="es-ES" sz="1600" dirty="0"/>
              <a:t>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¿Cuál es la </a:t>
            </a:r>
            <a:r>
              <a:rPr lang="es-ES" sz="1600" u="sng" dirty="0"/>
              <a:t>relación</a:t>
            </a:r>
            <a:r>
              <a:rPr lang="es-ES" sz="1600" dirty="0"/>
              <a:t> entre el ‘</a:t>
            </a:r>
            <a:r>
              <a:rPr lang="es-ES" sz="1600" u="sng" dirty="0"/>
              <a:t>nivel de interés en la política’</a:t>
            </a:r>
            <a:r>
              <a:rPr lang="es-ES" sz="1600" dirty="0"/>
              <a:t> y el ‘</a:t>
            </a:r>
            <a:r>
              <a:rPr lang="es-ES" sz="1600" u="sng" dirty="0"/>
              <a:t>nivel de educación’ </a:t>
            </a:r>
            <a:r>
              <a:rPr lang="es-ES" sz="1600" dirty="0"/>
              <a:t>de los </a:t>
            </a:r>
            <a:r>
              <a:rPr lang="es-ES" sz="1600" u="sng" dirty="0"/>
              <a:t>chilenos y chilenas mayores de 18 años </a:t>
            </a:r>
            <a:r>
              <a:rPr lang="es-ES" sz="1600" dirty="0"/>
              <a:t>en la </a:t>
            </a:r>
            <a:r>
              <a:rPr lang="es-ES" sz="1600" u="sng" dirty="0"/>
              <a:t>actualidad</a:t>
            </a:r>
            <a:r>
              <a:rPr lang="es-ES" sz="1600" dirty="0"/>
              <a:t>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>
                <a:sym typeface="Wingdings" panose="05000000000000000000" pitchFamily="2" charset="2"/>
              </a:rPr>
              <a:t>tienen: </a:t>
            </a:r>
          </a:p>
          <a:p>
            <a:pPr marL="1339850" lvl="2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>
                <a:sym typeface="Wingdings" panose="05000000000000000000" pitchFamily="2" charset="2"/>
              </a:rPr>
              <a:t>un concepto-problema; un sujeto claro; en un espacio y tiempo definido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7481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988806-EB7A-403E-6656-7863E3530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543" y="230587"/>
            <a:ext cx="7665057" cy="4055165"/>
          </a:xfrm>
        </p:spPr>
        <p:txBody>
          <a:bodyPr/>
          <a:lstStyle/>
          <a:p>
            <a:pPr marL="596900" lvl="1" indent="0" algn="l">
              <a:spcBef>
                <a:spcPts val="0"/>
              </a:spcBef>
            </a:pPr>
            <a:r>
              <a:rPr lang="es-ES" sz="1600" dirty="0"/>
              <a:t>Ejemplos de preguntas de investigación que sí pueden ser respondidas mediante </a:t>
            </a:r>
          </a:p>
          <a:p>
            <a:pPr marL="596900" lvl="1" indent="0" algn="l">
              <a:spcBef>
                <a:spcPts val="0"/>
              </a:spcBef>
            </a:pPr>
            <a:r>
              <a:rPr lang="es-ES" sz="1600" dirty="0"/>
              <a:t>una estrategia de investigación cuantitativa:</a:t>
            </a:r>
          </a:p>
          <a:p>
            <a:pPr marL="596900" lvl="1" indent="0" algn="l">
              <a:spcBef>
                <a:spcPts val="0"/>
              </a:spcBef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¿Cómo es la relación entre el ‘nivel de consumo cultural’ y el ‘nivel de educación’ de los chilenos y chilenas mayores de 18 años en la actualidad?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¿Cuál es la asociación entre ‘deserción escolar’ y ‘nivel socioeconómico’ de los y las adolescentes entre 12 y 15 años de la comuna de Recoleta?</a:t>
            </a:r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826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600" dirty="0"/>
              <a:t>¿Cómo influye el ‘género’ , el ‘nivel socioeconómico’ y el ‘nivel educacional’ sobre la ‘participación política’ de los estudiantes secundarios de la Región de Valparaíso?</a:t>
            </a:r>
          </a:p>
        </p:txBody>
      </p:sp>
    </p:spTree>
    <p:extLst>
      <p:ext uri="{BB962C8B-B14F-4D97-AF65-F5344CB8AC3E}">
        <p14:creationId xmlns:p14="http://schemas.microsoft.com/office/powerpoint/2010/main" val="18604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E2B738B-C68C-FC1A-97A1-18CB4A4F6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E5F7AC-D625-DA21-0568-BB5826AC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66675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7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dirty="0"/>
              <a:t>Revisión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7C3409-8A35-C0CD-7912-3B46145E4C5B}"/>
              </a:ext>
            </a:extLst>
          </p:cNvPr>
          <p:cNvSpPr txBox="1"/>
          <p:nvPr/>
        </p:nvSpPr>
        <p:spPr>
          <a:xfrm>
            <a:off x="1068681" y="2724385"/>
            <a:ext cx="680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https://b.socrative.com/login/student/</a:t>
            </a:r>
            <a:endParaRPr lang="es-ES" dirty="0"/>
          </a:p>
          <a:p>
            <a:r>
              <a:rPr lang="es-ES" dirty="0"/>
              <a:t>SALA: CUANTI1</a:t>
            </a:r>
          </a:p>
          <a:p>
            <a:r>
              <a:rPr lang="es-ES" dirty="0"/>
              <a:t>INDIQUE SU NOMBRE Y CONTESTE</a:t>
            </a:r>
          </a:p>
        </p:txBody>
      </p:sp>
    </p:spTree>
    <p:extLst>
      <p:ext uri="{BB962C8B-B14F-4D97-AF65-F5344CB8AC3E}">
        <p14:creationId xmlns:p14="http://schemas.microsoft.com/office/powerpoint/2010/main" val="4067392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Taller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3883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sz="4800" dirty="0"/>
              <a:t>Revisión de Ideas de investigación del curso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387A88-7CFA-B637-F952-BCBF983396BB}"/>
              </a:ext>
            </a:extLst>
          </p:cNvPr>
          <p:cNvSpPr txBox="1"/>
          <p:nvPr/>
        </p:nvSpPr>
        <p:spPr>
          <a:xfrm>
            <a:off x="679836" y="2373511"/>
            <a:ext cx="69812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Definir un tema en conjunto por grupo y contestar: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es interesante para mi/nosotros?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podría ser interesante e importante para otros?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¿Contribuye a mi campo de estudio, mi institución, nuestros compañeros/as?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¿Se puede hacer de forma cuantitativa?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lvl="3"/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lvl="3"/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https://docs.google.com/document/d/1YYB5lue-XZKj0flSBVlG15RuvhVZn06dfGGqAqfP1Is/edit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46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46775-CF27-480F-41CE-F136927F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Formulación de pregunta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F7A931-70FE-8D57-1432-40251C3B3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Partiendo de las Ideas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Formulemos nuestra pregunta de investigación!</a:t>
            </a:r>
          </a:p>
        </p:txBody>
      </p:sp>
    </p:spTree>
    <p:extLst>
      <p:ext uri="{BB962C8B-B14F-4D97-AF65-F5344CB8AC3E}">
        <p14:creationId xmlns:p14="http://schemas.microsoft.com/office/powerpoint/2010/main" val="2476980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dirty="0"/>
              <a:t>De las ideas a las preguntas: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387A88-7CFA-B637-F952-BCBF983396BB}"/>
              </a:ext>
            </a:extLst>
          </p:cNvPr>
          <p:cNvSpPr txBox="1"/>
          <p:nvPr/>
        </p:nvSpPr>
        <p:spPr>
          <a:xfrm>
            <a:off x="679836" y="2373511"/>
            <a:ext cx="698124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De las ideas de investigación elaboré una pregunta qué esté bien formulada </a:t>
            </a: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(no sea tan amplia (que la haga imposible de responder), ni demasiado específica (que sea irrelevante)) y otra que esté mal formulada.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dk1"/>
              </a:solidFill>
              <a:latin typeface="Catamaran"/>
              <a:cs typeface="Catamaran"/>
              <a:sym typeface="Catamaran"/>
            </a:endParaRPr>
          </a:p>
          <a:p>
            <a:pPr lvl="2">
              <a:buClr>
                <a:schemeClr val="dk1"/>
              </a:buClr>
              <a:buSzPts val="1400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En la/s pregunta/s defina: </a:t>
            </a:r>
          </a:p>
          <a:p>
            <a:pPr marL="285750" lvl="3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Objeto de estudio: ¿Qué?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Conceptos y/o variables: ¿De qué forma lo trataré?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Sujetos: ¿A quiénes?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Tiempo: ¿Cuándo?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Espacio: ¿Dónde?</a:t>
            </a: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dk1"/>
              </a:solidFill>
              <a:latin typeface="Catamaran"/>
              <a:cs typeface="Catamaran"/>
              <a:sym typeface="Catamaran"/>
            </a:endParaRPr>
          </a:p>
          <a:p>
            <a:pPr marL="285750" lvl="2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Catamaran"/>
                <a:cs typeface="Catamaran"/>
                <a:sym typeface="Catamaran"/>
              </a:rPr>
              <a:t>https://docs.google.com/document/d/1YYB5lue-XZKj0flSBVlG15RuvhVZn06dfGGqAqfP1Is/edit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72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491567" y="961053"/>
            <a:ext cx="7749822" cy="390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s-ES" sz="2000" dirty="0">
                <a:solidFill>
                  <a:schemeClr val="dk1"/>
                </a:solidFill>
              </a:rPr>
              <a:t>Visiones exageradas/peligrosa ingenuidad sobre lo cuantitativo:</a:t>
            </a:r>
          </a:p>
          <a:p>
            <a:pPr marL="1257300" lvl="1" indent="-342900"/>
            <a:r>
              <a:rPr lang="es-ES" sz="2000" dirty="0">
                <a:solidFill>
                  <a:schemeClr val="dk1"/>
                </a:solidFill>
              </a:rPr>
              <a:t>a) carácter "objetivo y válido": poco críticos con sus productos, asumiéndolos como verdades neutras e independientes de ellos mismos y de sus juicios y prejuicios; </a:t>
            </a:r>
          </a:p>
          <a:p>
            <a:pPr marL="1257300" lvl="1" indent="-342900"/>
            <a:r>
              <a:rPr lang="es-ES" sz="2000" dirty="0">
                <a:solidFill>
                  <a:schemeClr val="dk1"/>
                </a:solidFill>
              </a:rPr>
              <a:t>b)  carácter “positivista y parcial” de esta estrategia tienden a abandonar hasta la posibilidad de su utilización, mutilando sus capacidades de exploración de la realidad social.</a:t>
            </a:r>
          </a:p>
          <a:p>
            <a:pPr marL="1257300" lvl="1" indent="-342900"/>
            <a:endParaRPr lang="es-ES" sz="2000" dirty="0">
              <a:solidFill>
                <a:schemeClr val="dk1"/>
              </a:solidFill>
            </a:endParaRPr>
          </a:p>
          <a:p>
            <a:pPr marL="800100" indent="-342900"/>
            <a:r>
              <a:rPr lang="es-ES" sz="2000" dirty="0">
                <a:solidFill>
                  <a:schemeClr val="dk1"/>
                </a:solidFill>
              </a:rPr>
              <a:t>Actitud informada: potencialidades y límites</a:t>
            </a:r>
            <a:endParaRPr sz="2000" dirty="0">
              <a:solidFill>
                <a:schemeClr val="dk1"/>
              </a:solidFill>
            </a:endParaRPr>
          </a:p>
        </p:txBody>
      </p:sp>
      <p:cxnSp>
        <p:nvCxnSpPr>
          <p:cNvPr id="608" name="Google Shape;608;p53"/>
          <p:cNvCxnSpPr/>
          <p:nvPr/>
        </p:nvCxnSpPr>
        <p:spPr>
          <a:xfrm>
            <a:off x="2233500" y="1362487"/>
            <a:ext cx="22542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5537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3CA0A-C7A8-0C07-0917-2DFF9084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837C50-FCCB-9B99-4570-AC12FACEE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FA7014-57D2-0013-9EF6-6B61678A9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2" b="36751"/>
          <a:stretch/>
        </p:blipFill>
        <p:spPr>
          <a:xfrm>
            <a:off x="0" y="55014"/>
            <a:ext cx="3796748" cy="47276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555160-F041-0D9E-E42B-ADD04167E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1" r="3547" b="55316"/>
          <a:stretch/>
        </p:blipFill>
        <p:spPr>
          <a:xfrm>
            <a:off x="3753016" y="55014"/>
            <a:ext cx="5236643" cy="46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64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56B3-E57B-DADB-F996-E2B42E6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2" y="946205"/>
            <a:ext cx="7225203" cy="1478298"/>
          </a:xfrm>
        </p:spPr>
        <p:txBody>
          <a:bodyPr/>
          <a:lstStyle/>
          <a:p>
            <a:r>
              <a:rPr lang="es-CL" sz="4800" dirty="0"/>
              <a:t>Tarea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387A88-7CFA-B637-F952-BCBF983396BB}"/>
              </a:ext>
            </a:extLst>
          </p:cNvPr>
          <p:cNvSpPr txBox="1"/>
          <p:nvPr/>
        </p:nvSpPr>
        <p:spPr>
          <a:xfrm>
            <a:off x="773910" y="2174992"/>
            <a:ext cx="68573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A partir de lo conversado y pasado en el curso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Redefinir idea: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es interesante para mi/nosotros?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¿Por qué podría ser interesante e importante para otros?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¿Contribuye a mi campo de estudio, mi institución, nuestros compañeros/as?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¿Se puede hacer de forma cuantitativa?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Redefinir la pregunta de investigación (bien formulada)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Defina dos preguntas sobre su tema, que estén mal formuladas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ES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496330" y="475278"/>
            <a:ext cx="7749822" cy="390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s-ES" sz="1800" dirty="0">
                <a:solidFill>
                  <a:schemeClr val="dk1"/>
                </a:solidFill>
              </a:rPr>
              <a:t>Discutimos dos definiciones principales de metodología cuantitativa:</a:t>
            </a:r>
          </a:p>
          <a:p>
            <a:pPr marL="1257300" lvl="1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definición paradigmática (modelo integral): mochila pesada: </a:t>
            </a:r>
          </a:p>
          <a:p>
            <a:pPr marL="1714500" lvl="2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Técnicas de análisis y producción de información </a:t>
            </a:r>
          </a:p>
          <a:p>
            <a:pPr marL="1714500" lvl="2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Perspectiva epistemológica: positivismo, funcionalismo, búsqueda de objetividad, relación causal, generalización, sujetos atomizados; ideología (dominante capitalista)</a:t>
            </a:r>
          </a:p>
          <a:p>
            <a:pPr marL="1257300" lvl="1" indent="-342900">
              <a:lnSpc>
                <a:spcPct val="100000"/>
              </a:lnSpc>
            </a:pPr>
            <a:r>
              <a:rPr lang="es-ES" sz="1800" dirty="0">
                <a:solidFill>
                  <a:schemeClr val="dk1"/>
                </a:solidFill>
              </a:rPr>
              <a:t>definición estratégica (técnica y operativa): mochila liviana</a:t>
            </a:r>
          </a:p>
          <a:p>
            <a:pPr lvl="1" indent="0">
              <a:lnSpc>
                <a:spcPct val="100000"/>
              </a:lnSpc>
              <a:buNone/>
            </a:pPr>
            <a:endParaRPr lang="es-ES" sz="1800" dirty="0">
              <a:solidFill>
                <a:schemeClr val="dk1"/>
              </a:solidFill>
            </a:endParaRPr>
          </a:p>
          <a:p>
            <a:pPr marL="800100" indent="-342900"/>
            <a:r>
              <a:rPr lang="es-ES" sz="1800" dirty="0">
                <a:solidFill>
                  <a:schemeClr val="dk1"/>
                </a:solidFill>
              </a:rPr>
              <a:t>Discutimos el estatus de la distinción entre metodología cuantitativa y cualitativa</a:t>
            </a:r>
          </a:p>
          <a:p>
            <a:pPr marL="800100" indent="-342900"/>
            <a:r>
              <a:rPr lang="es-ES" sz="1800" dirty="0">
                <a:solidFill>
                  <a:schemeClr val="dk1"/>
                </a:solidFill>
              </a:rPr>
              <a:t>Establecimos que actualmente prima la visión estratégica por sobre la paradigmática</a:t>
            </a:r>
          </a:p>
        </p:txBody>
      </p:sp>
      <p:cxnSp>
        <p:nvCxnSpPr>
          <p:cNvPr id="608" name="Google Shape;608;p53"/>
          <p:cNvCxnSpPr/>
          <p:nvPr/>
        </p:nvCxnSpPr>
        <p:spPr>
          <a:xfrm>
            <a:off x="1838213" y="1324388"/>
            <a:ext cx="22542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1849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496330" y="475278"/>
            <a:ext cx="7749822" cy="390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s-ES" sz="1600" dirty="0">
                <a:solidFill>
                  <a:schemeClr val="dk1"/>
                </a:solidFill>
              </a:rPr>
              <a:t>Preguntas: 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¿por qué un investigador cuantitativo debe ser positivista?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¿Por qué un investigador cuantitativo debe creer que sus resultados son “objetivos"?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¿por qué un investigador cuantitativo debe suponer que sus sujetos de estudio son entidades atomizadas?</a:t>
            </a:r>
          </a:p>
          <a:p>
            <a:pPr marL="800100" indent="-342900"/>
            <a:r>
              <a:rPr lang="es-ES" sz="1600" dirty="0">
                <a:solidFill>
                  <a:schemeClr val="dk1"/>
                </a:solidFill>
              </a:rPr>
              <a:t>Ojo: 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Si parece existir cierta correlación empírica entre métodos cualitativos o cuantitativos y adscribir a cierta percepción de la realidad social y del conocimiento científico</a:t>
            </a:r>
          </a:p>
          <a:p>
            <a:pPr marL="1257300" lvl="1" indent="-342900"/>
            <a:r>
              <a:rPr lang="es-ES" sz="1600" dirty="0">
                <a:solidFill>
                  <a:schemeClr val="dk1"/>
                </a:solidFill>
              </a:rPr>
              <a:t>Hay más investigadores cuantitativos: positivistas y experimentalistas</a:t>
            </a:r>
          </a:p>
        </p:txBody>
      </p:sp>
    </p:spTree>
    <p:extLst>
      <p:ext uri="{BB962C8B-B14F-4D97-AF65-F5344CB8AC3E}">
        <p14:creationId xmlns:p14="http://schemas.microsoft.com/office/powerpoint/2010/main" val="39054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F4EA6-A54C-BEAF-DF17-AFBDC245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23ED94-B98D-A045-2A08-1EDF7524C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BB9C4D-83DF-57D5-C628-10F9CC28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3" t="20997" b="37522"/>
          <a:stretch/>
        </p:blipFill>
        <p:spPr>
          <a:xfrm>
            <a:off x="1" y="441912"/>
            <a:ext cx="4754400" cy="43720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9EF045-DF06-9A1E-BF6B-2D62422AA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6" t="10489" r="33319" b="4819"/>
          <a:stretch/>
        </p:blipFill>
        <p:spPr>
          <a:xfrm>
            <a:off x="4627541" y="441912"/>
            <a:ext cx="4398904" cy="43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51827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5667</TotalTime>
  <Words>2084</Words>
  <Application>Microsoft Office PowerPoint</Application>
  <PresentationFormat>Presentación en pantalla (16:9)</PresentationFormat>
  <Paragraphs>240</Paragraphs>
  <Slides>61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6" baseType="lpstr">
      <vt:lpstr>Catamaran</vt:lpstr>
      <vt:lpstr>Arial</vt:lpstr>
      <vt:lpstr>Lexend Deca</vt:lpstr>
      <vt:lpstr>Wingdings</vt:lpstr>
      <vt:lpstr>Pastel Minimalist Elegant Lines Portfolio by Slidesgo</vt:lpstr>
      <vt:lpstr>Métodos cuantitavos I:  Clase 2</vt:lpstr>
      <vt:lpstr>Sintesis sesión anterior</vt:lpstr>
      <vt:lpstr>Sintesis sesión anterior</vt:lpstr>
      <vt:lpstr>¿Qué vimos la clase pasada?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Numerización y medición de la realidad social</vt:lpstr>
      <vt:lpstr>Objetivos de sesión</vt:lpstr>
      <vt:lpstr>1. La numerización de la realidad social</vt:lpstr>
      <vt:lpstr>¿Qué implicancias tiene la utilización de números?</vt:lpstr>
      <vt:lpstr>¿Qué implicancias tiene la utilización de números?</vt:lpstr>
      <vt:lpstr>2. ¿Qué es medir? ¿Por qué lo hacemos?</vt:lpstr>
      <vt:lpstr>2.1. La estrategia analítica</vt:lpstr>
      <vt:lpstr>Consecuencias de reducción cuantativa</vt:lpstr>
      <vt:lpstr>Presentación de PowerPoint</vt:lpstr>
      <vt:lpstr>2.2. Teorías de la medición</vt:lpstr>
      <vt:lpstr>Presentación de PowerPoint</vt:lpstr>
      <vt:lpstr>Presentación de PowerPoint</vt:lpstr>
      <vt:lpstr>Presentación de PowerPoint</vt:lpstr>
      <vt:lpstr>Presentación de PowerPoint</vt:lpstr>
      <vt:lpstr>Conteste el Quiz</vt:lpstr>
      <vt:lpstr>Presentación de PowerPoint</vt:lpstr>
      <vt:lpstr>2.C. Medición indirecta o medición por indices</vt:lpstr>
      <vt:lpstr>Las ideas de Investigación</vt:lpstr>
      <vt:lpstr>Presentación de PowerPoint</vt:lpstr>
      <vt:lpstr>Presentación de PowerPoint</vt:lpstr>
      <vt:lpstr>Presentación de PowerPoint</vt:lpstr>
      <vt:lpstr>El diseño de Investigación</vt:lpstr>
      <vt:lpstr>4. Diseño y su formulación cuantitativa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4.1. Objetivos de proyecto</vt:lpstr>
      <vt:lpstr>4.2.Etapas del diseño de investigación</vt:lpstr>
      <vt:lpstr>Etapas del diseño de investigación</vt:lpstr>
      <vt:lpstr>Etapas del diseño de investigación</vt:lpstr>
      <vt:lpstr>Presentación de PowerPoint</vt:lpstr>
      <vt:lpstr>El diseño de investigación cuantitativa</vt:lpstr>
      <vt:lpstr>Presentación de PowerPoint</vt:lpstr>
      <vt:lpstr>Presentación de PowerPoint</vt:lpstr>
      <vt:lpstr>4.3. El problema y La pregunta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Revisión</vt:lpstr>
      <vt:lpstr>Taller</vt:lpstr>
      <vt:lpstr>Revisión de Ideas de investigación del curso</vt:lpstr>
      <vt:lpstr>Formulación de pregunta</vt:lpstr>
      <vt:lpstr>De las ideas a las preguntas: </vt:lpstr>
      <vt:lpstr>Presentación de PowerPoint</vt:lpstr>
      <vt:lpstr>Tarea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40</cp:revision>
  <cp:lastPrinted>2022-08-25T23:42:51Z</cp:lastPrinted>
  <dcterms:modified xsi:type="dcterms:W3CDTF">2024-08-19T16:00:45Z</dcterms:modified>
</cp:coreProperties>
</file>